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506BEBD3-15EE-4A7B-B316-265913C41573}" type="datetimeFigureOut">
              <a:rPr lang="en-US" smtClean="0"/>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EFA10-9517-41D9-B67E-63E77D16BD85}"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6BEBD3-15EE-4A7B-B316-265913C41573}" type="datetimeFigureOut">
              <a:rPr lang="en-US" smtClean="0"/>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EFA10-9517-41D9-B67E-63E77D16BD8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6BEBD3-15EE-4A7B-B316-265913C41573}" type="datetimeFigureOut">
              <a:rPr lang="en-US" smtClean="0"/>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EFA10-9517-41D9-B67E-63E77D16BD8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506BEBD3-15EE-4A7B-B316-265913C41573}" type="datetimeFigureOut">
              <a:rPr lang="en-US" smtClean="0"/>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EFA10-9517-41D9-B67E-63E77D16BD85}"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6BEBD3-15EE-4A7B-B316-265913C41573}" type="datetimeFigureOut">
              <a:rPr lang="en-US" smtClean="0"/>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EFA10-9517-41D9-B67E-63E77D16BD8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506BEBD3-15EE-4A7B-B316-265913C41573}" type="datetimeFigureOut">
              <a:rPr lang="en-US" smtClean="0"/>
              <a:t>4/21/2014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EFA10-9517-41D9-B67E-63E77D16BD8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06BEBD3-15EE-4A7B-B316-265913C41573}" type="datetimeFigureOut">
              <a:rPr lang="en-US" smtClean="0"/>
              <a:t>4/21/2014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FEFA10-9517-41D9-B67E-63E77D16BD8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06BEBD3-15EE-4A7B-B316-265913C41573}" type="datetimeFigureOut">
              <a:rPr lang="en-US" smtClean="0"/>
              <a:t>4/21/2014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FEFA10-9517-41D9-B67E-63E77D16BD8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6BEBD3-15EE-4A7B-B316-265913C41573}" type="datetimeFigureOut">
              <a:rPr lang="en-US" smtClean="0"/>
              <a:t>4/21/2014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FEFA10-9517-41D9-B67E-63E77D16BD8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6BEBD3-15EE-4A7B-B316-265913C41573}" type="datetimeFigureOut">
              <a:rPr lang="en-US" smtClean="0"/>
              <a:t>4/21/2014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EFA10-9517-41D9-B67E-63E77D16BD8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6BEBD3-15EE-4A7B-B316-265913C41573}" type="datetimeFigureOut">
              <a:rPr lang="en-US" smtClean="0"/>
              <a:t>4/21/2014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EFA10-9517-41D9-B67E-63E77D16BD8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506BEBD3-15EE-4A7B-B316-265913C41573}" type="datetimeFigureOut">
              <a:rPr lang="en-US" smtClean="0"/>
              <a:t>4/21/2014</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8AFEFA10-9517-41D9-B67E-63E77D16BD8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400" dirty="0" smtClean="0">
                <a:latin typeface="Bradley Hand ITC" panose="03070402050302030203" pitchFamily="66" charset="0"/>
              </a:rPr>
              <a:t>Quintessa Calhoun</a:t>
            </a:r>
          </a:p>
          <a:p>
            <a:r>
              <a:rPr lang="en-US" sz="2400" dirty="0" smtClean="0">
                <a:latin typeface="Bradley Hand ITC" panose="03070402050302030203" pitchFamily="66" charset="0"/>
              </a:rPr>
              <a:t>February 7, 2014</a:t>
            </a:r>
          </a:p>
          <a:p>
            <a:r>
              <a:rPr lang="en-US" sz="2400" dirty="0" smtClean="0">
                <a:latin typeface="Bradley Hand ITC" panose="03070402050302030203" pitchFamily="66" charset="0"/>
              </a:rPr>
              <a:t>8</a:t>
            </a:r>
            <a:r>
              <a:rPr lang="en-US" sz="2400" baseline="30000" dirty="0" smtClean="0">
                <a:latin typeface="Bradley Hand ITC" panose="03070402050302030203" pitchFamily="66" charset="0"/>
              </a:rPr>
              <a:t>th</a:t>
            </a:r>
            <a:r>
              <a:rPr lang="en-US" sz="2400" dirty="0" smtClean="0">
                <a:latin typeface="Bradley Hand ITC" panose="03070402050302030203" pitchFamily="66" charset="0"/>
              </a:rPr>
              <a:t> period Wills</a:t>
            </a:r>
            <a:endParaRPr lang="en-US" sz="2400" dirty="0">
              <a:latin typeface="Bradley Hand ITC" panose="03070402050302030203" pitchFamily="66" charset="0"/>
            </a:endParaRPr>
          </a:p>
        </p:txBody>
      </p:sp>
      <p:sp>
        <p:nvSpPr>
          <p:cNvPr id="2" name="Title 1"/>
          <p:cNvSpPr>
            <a:spLocks noGrp="1"/>
          </p:cNvSpPr>
          <p:nvPr>
            <p:ph type="ctrTitle"/>
          </p:nvPr>
        </p:nvSpPr>
        <p:spPr>
          <a:xfrm>
            <a:off x="762000" y="533400"/>
            <a:ext cx="7772400" cy="1470025"/>
          </a:xfrm>
        </p:spPr>
        <p:txBody>
          <a:bodyPr>
            <a:normAutofit/>
          </a:bodyPr>
          <a:lstStyle/>
          <a:p>
            <a:r>
              <a:rPr lang="en-US" dirty="0" smtClean="0">
                <a:latin typeface="Algerian" panose="04020705040A02060702" pitchFamily="82" charset="0"/>
              </a:rPr>
              <a:t>Expecting Mothers Project</a:t>
            </a:r>
            <a:endParaRPr lang="en-US" dirty="0">
              <a:latin typeface="Algerian" panose="04020705040A02060702" pitchFamily="82" charset="0"/>
            </a:endParaRPr>
          </a:p>
        </p:txBody>
      </p:sp>
    </p:spTree>
    <p:extLst>
      <p:ext uri="{BB962C8B-B14F-4D97-AF65-F5344CB8AC3E}">
        <p14:creationId xmlns:p14="http://schemas.microsoft.com/office/powerpoint/2010/main" val="3488384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924800" cy="1189038"/>
          </a:xfrm>
        </p:spPr>
        <p:txBody>
          <a:bodyPr/>
          <a:lstStyle/>
          <a:p>
            <a:pPr algn="ctr"/>
            <a:r>
              <a:rPr lang="en-US" sz="4000" dirty="0" smtClean="0">
                <a:solidFill>
                  <a:srgbClr val="FFC000"/>
                </a:solidFill>
                <a:latin typeface="Algerian" panose="04020705040A02060702" pitchFamily="82" charset="0"/>
              </a:rPr>
              <a:t>Appropriate clothing for pregnancy</a:t>
            </a:r>
            <a:endParaRPr lang="en-US" sz="4000" dirty="0">
              <a:solidFill>
                <a:srgbClr val="FFC000"/>
              </a:solidFill>
              <a:latin typeface="Algerian" panose="04020705040A02060702" pitchFamily="82" charset="0"/>
            </a:endParaRPr>
          </a:p>
        </p:txBody>
      </p:sp>
      <p:sp>
        <p:nvSpPr>
          <p:cNvPr id="3" name="Content Placeholder 2"/>
          <p:cNvSpPr>
            <a:spLocks noGrp="1"/>
          </p:cNvSpPr>
          <p:nvPr>
            <p:ph sz="quarter" idx="13"/>
          </p:nvPr>
        </p:nvSpPr>
        <p:spPr>
          <a:xfrm>
            <a:off x="609600" y="1905000"/>
            <a:ext cx="7924800" cy="4114800"/>
          </a:xfrm>
        </p:spPr>
        <p:txBody>
          <a:bodyPr>
            <a:normAutofit/>
          </a:bodyPr>
          <a:lstStyle/>
          <a:p>
            <a:r>
              <a:rPr lang="en-US" sz="2400" b="1" dirty="0" smtClean="0">
                <a:latin typeface="Bradley Hand ITC" panose="03070402050302030203" pitchFamily="66" charset="0"/>
              </a:rPr>
              <a:t>When you are pregnant, you are suppose to wear better clothes than what you did before. If you were wearing inappropriate clothing such as: holes in the shirt or pants, short clothing, and tight clothing are very inappropriate. When you are pregnant you should wear clothes that are bigger than what you already have at home. You should wear shirts to go over your stomach and loosen pants because it is more comfortable for you and it helps you get around more. </a:t>
            </a:r>
            <a:endParaRPr lang="en-US" sz="2400" b="1" dirty="0">
              <a:latin typeface="Bradley Hand ITC" panose="03070402050302030203" pitchFamily="66" charset="0"/>
            </a:endParaRPr>
          </a:p>
        </p:txBody>
      </p:sp>
    </p:spTree>
    <p:extLst>
      <p:ext uri="{BB962C8B-B14F-4D97-AF65-F5344CB8AC3E}">
        <p14:creationId xmlns:p14="http://schemas.microsoft.com/office/powerpoint/2010/main" val="368127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924800" cy="1143000"/>
          </a:xfrm>
        </p:spPr>
        <p:txBody>
          <a:bodyPr/>
          <a:lstStyle/>
          <a:p>
            <a:pPr algn="ctr"/>
            <a:r>
              <a:rPr lang="en-US" sz="4000" dirty="0" smtClean="0">
                <a:solidFill>
                  <a:srgbClr val="FFC000"/>
                </a:solidFill>
                <a:latin typeface="Algerian" panose="04020705040A02060702" pitchFamily="82" charset="0"/>
              </a:rPr>
              <a:t>Changes Pregnant women go through</a:t>
            </a:r>
            <a:endParaRPr lang="en-US" sz="4000" dirty="0">
              <a:solidFill>
                <a:srgbClr val="FFC000"/>
              </a:solidFill>
              <a:latin typeface="Algerian" panose="04020705040A02060702" pitchFamily="82" charset="0"/>
            </a:endParaRPr>
          </a:p>
        </p:txBody>
      </p:sp>
      <p:sp>
        <p:nvSpPr>
          <p:cNvPr id="3" name="Content Placeholder 2"/>
          <p:cNvSpPr>
            <a:spLocks noGrp="1"/>
          </p:cNvSpPr>
          <p:nvPr>
            <p:ph sz="quarter" idx="13"/>
          </p:nvPr>
        </p:nvSpPr>
        <p:spPr/>
        <p:txBody>
          <a:bodyPr>
            <a:normAutofit/>
          </a:bodyPr>
          <a:lstStyle/>
          <a:p>
            <a:r>
              <a:rPr lang="en-US" sz="2400" b="1" dirty="0">
                <a:latin typeface="Bradley Hand ITC" panose="03070402050302030203" pitchFamily="66" charset="0"/>
              </a:rPr>
              <a:t>During pregnancy your body goes through tremendous physical changes which most of us tend to overlook. These changes however can make you feel uncomfortable throughout the pregnancy term, and they include how organs such as the heart and lungs function, how your muscles and joints alter and even how your body processes the food you eat. Once you become aware of the mind-boggling changes brought on by pregnancy, you will be motivated to introduce some exercise routine to help you adjust to the new demands that lie ahead</a:t>
            </a:r>
            <a:r>
              <a:rPr lang="en-US" sz="2400" b="1" dirty="0" smtClean="0">
                <a:latin typeface="Bradley Hand ITC" panose="03070402050302030203" pitchFamily="66" charset="0"/>
              </a:rPr>
              <a:t>.</a:t>
            </a:r>
            <a:endParaRPr lang="en-US" sz="2400" b="1" dirty="0">
              <a:latin typeface="Bradley Hand ITC" panose="03070402050302030203" pitchFamily="66" charset="0"/>
            </a:endParaRPr>
          </a:p>
        </p:txBody>
      </p:sp>
    </p:spTree>
    <p:extLst>
      <p:ext uri="{BB962C8B-B14F-4D97-AF65-F5344CB8AC3E}">
        <p14:creationId xmlns:p14="http://schemas.microsoft.com/office/powerpoint/2010/main" val="3422640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1143000"/>
          </a:xfrm>
        </p:spPr>
        <p:txBody>
          <a:bodyPr/>
          <a:lstStyle/>
          <a:p>
            <a:pPr algn="ctr"/>
            <a:r>
              <a:rPr lang="en-US" sz="4000" dirty="0">
                <a:solidFill>
                  <a:srgbClr val="FFC000"/>
                </a:solidFill>
                <a:latin typeface="Algerian" panose="04020705040A02060702" pitchFamily="82" charset="0"/>
              </a:rPr>
              <a:t>5 days of sample casual outfits</a:t>
            </a:r>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371600" y="1295400"/>
            <a:ext cx="6324600" cy="4511548"/>
          </a:xfrm>
        </p:spPr>
      </p:pic>
    </p:spTree>
    <p:extLst>
      <p:ext uri="{BB962C8B-B14F-4D97-AF65-F5344CB8AC3E}">
        <p14:creationId xmlns:p14="http://schemas.microsoft.com/office/powerpoint/2010/main" val="2114105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1417638"/>
          </a:xfrm>
        </p:spPr>
        <p:txBody>
          <a:bodyPr/>
          <a:lstStyle/>
          <a:p>
            <a:pPr algn="ctr"/>
            <a:r>
              <a:rPr lang="en-US" sz="3200" dirty="0">
                <a:solidFill>
                  <a:srgbClr val="FFC000"/>
                </a:solidFill>
                <a:latin typeface="Algerian" panose="04020705040A02060702" pitchFamily="82" charset="0"/>
              </a:rPr>
              <a:t>5 days of </a:t>
            </a:r>
            <a:r>
              <a:rPr lang="en-US" sz="3200" dirty="0" smtClean="0">
                <a:solidFill>
                  <a:srgbClr val="FFC000"/>
                </a:solidFill>
                <a:latin typeface="Algerian" panose="04020705040A02060702" pitchFamily="82" charset="0"/>
              </a:rPr>
              <a:t>sample work/professional/business </a:t>
            </a:r>
            <a:r>
              <a:rPr lang="en-US" sz="3200" dirty="0">
                <a:solidFill>
                  <a:srgbClr val="FFC000"/>
                </a:solidFill>
                <a:latin typeface="Algerian" panose="04020705040A02060702" pitchFamily="82" charset="0"/>
              </a:rPr>
              <a:t>outfits</a:t>
            </a:r>
          </a:p>
        </p:txBody>
      </p:sp>
      <p:sp>
        <p:nvSpPr>
          <p:cNvPr id="3" name="Content Placeholder 2"/>
          <p:cNvSpPr>
            <a:spLocks noGrp="1"/>
          </p:cNvSpPr>
          <p:nvPr>
            <p:ph sz="quarter" idx="13"/>
          </p:nvPr>
        </p:nvSpPr>
        <p:spPr/>
        <p:txBody>
          <a:bodyPr/>
          <a:lstStyle/>
          <a:p>
            <a:r>
              <a:rPr lang="en-US" dirty="0" smtClean="0"/>
              <a:t>Dresses would probably be the best clothing to wear to work. It really depends on where you work at though.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2438400"/>
            <a:ext cx="5318220" cy="3016037"/>
          </a:xfrm>
          <a:prstGeom prst="rect">
            <a:avLst/>
          </a:prstGeom>
        </p:spPr>
      </p:pic>
    </p:spTree>
    <p:extLst>
      <p:ext uri="{BB962C8B-B14F-4D97-AF65-F5344CB8AC3E}">
        <p14:creationId xmlns:p14="http://schemas.microsoft.com/office/powerpoint/2010/main" val="3357334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1219200"/>
            <a:ext cx="4648200" cy="5105400"/>
          </a:xfrm>
        </p:spPr>
        <p:txBody>
          <a:bodyPr>
            <a:normAutofit fontScale="92500" lnSpcReduction="10000"/>
          </a:bodyPr>
          <a:lstStyle/>
          <a:p>
            <a:pPr marL="0" indent="0">
              <a:buNone/>
            </a:pPr>
            <a:r>
              <a:rPr lang="en-US" sz="1200" b="1" dirty="0"/>
              <a:t>Breakfast</a:t>
            </a:r>
          </a:p>
          <a:p>
            <a:r>
              <a:rPr lang="en-US" sz="1200" b="1" dirty="0"/>
              <a:t>Oatmeal</a:t>
            </a:r>
          </a:p>
          <a:p>
            <a:r>
              <a:rPr lang="en-US" sz="1200" b="1" dirty="0"/>
              <a:t>Slice of Whole Wheat Toast</a:t>
            </a:r>
          </a:p>
          <a:p>
            <a:r>
              <a:rPr lang="en-US" sz="1200" b="1" dirty="0"/>
              <a:t>1/2 Grapefruit</a:t>
            </a:r>
          </a:p>
          <a:p>
            <a:r>
              <a:rPr lang="en-US" sz="1200" b="1" dirty="0"/>
              <a:t>8 </a:t>
            </a:r>
            <a:r>
              <a:rPr lang="en-US" sz="1200" b="1" dirty="0" err="1"/>
              <a:t>oz</a:t>
            </a:r>
            <a:r>
              <a:rPr lang="en-US" sz="1200" b="1" dirty="0"/>
              <a:t> Glass of Milk (8oz = 1 Cup</a:t>
            </a:r>
            <a:r>
              <a:rPr lang="en-US" sz="1200" b="1" dirty="0" smtClean="0"/>
              <a:t>)</a:t>
            </a:r>
            <a:endParaRPr lang="en-US" sz="1200" b="1" dirty="0"/>
          </a:p>
          <a:p>
            <a:r>
              <a:rPr lang="en-US" sz="1200" b="1" dirty="0"/>
              <a:t>Snack</a:t>
            </a:r>
          </a:p>
          <a:p>
            <a:r>
              <a:rPr lang="en-US" sz="1200" b="1" dirty="0"/>
              <a:t>Blueberry </a:t>
            </a:r>
            <a:r>
              <a:rPr lang="en-US" sz="1200" b="1" dirty="0" smtClean="0"/>
              <a:t>Muffin</a:t>
            </a:r>
            <a:endParaRPr lang="en-US" sz="1200" b="1" dirty="0"/>
          </a:p>
          <a:p>
            <a:pPr marL="0" indent="0">
              <a:buNone/>
            </a:pPr>
            <a:r>
              <a:rPr lang="en-US" sz="1200" b="1" dirty="0"/>
              <a:t>Lunch</a:t>
            </a:r>
          </a:p>
          <a:p>
            <a:r>
              <a:rPr lang="en-US" sz="1200" b="1" dirty="0"/>
              <a:t>Broccoli Bacon Quiche</a:t>
            </a:r>
          </a:p>
          <a:p>
            <a:r>
              <a:rPr lang="en-US" sz="1200" b="1" dirty="0"/>
              <a:t>White Bean </a:t>
            </a:r>
            <a:r>
              <a:rPr lang="en-US" sz="1200" b="1" dirty="0" smtClean="0"/>
              <a:t>Salad</a:t>
            </a:r>
            <a:endParaRPr lang="en-US" sz="1200" b="1" dirty="0"/>
          </a:p>
          <a:p>
            <a:r>
              <a:rPr lang="en-US" sz="1200" b="1" dirty="0"/>
              <a:t>Snack</a:t>
            </a:r>
          </a:p>
          <a:p>
            <a:r>
              <a:rPr lang="en-US" sz="1200" b="1" dirty="0"/>
              <a:t>2 Deviled Egg </a:t>
            </a:r>
            <a:r>
              <a:rPr lang="en-US" sz="1200" b="1" dirty="0" smtClean="0"/>
              <a:t>Halves</a:t>
            </a:r>
            <a:endParaRPr lang="en-US" sz="1200" b="1" dirty="0"/>
          </a:p>
          <a:p>
            <a:pPr marL="0" indent="0">
              <a:buNone/>
            </a:pPr>
            <a:r>
              <a:rPr lang="en-US" sz="1200" b="1" dirty="0"/>
              <a:t>Dinner</a:t>
            </a:r>
          </a:p>
          <a:p>
            <a:r>
              <a:rPr lang="en-US" sz="1200" b="1" dirty="0"/>
              <a:t>Parmesan Chicken</a:t>
            </a:r>
          </a:p>
          <a:p>
            <a:r>
              <a:rPr lang="en-US" sz="1200" b="1" dirty="0"/>
              <a:t>Rice pilaf</a:t>
            </a:r>
          </a:p>
          <a:p>
            <a:r>
              <a:rPr lang="en-US" sz="1200" b="1" dirty="0"/>
              <a:t>Steamed Carrots</a:t>
            </a:r>
          </a:p>
          <a:p>
            <a:r>
              <a:rPr lang="en-US" sz="1200" b="1" dirty="0"/>
              <a:t>8 </a:t>
            </a:r>
            <a:r>
              <a:rPr lang="en-US" sz="1200" b="1" dirty="0" err="1"/>
              <a:t>oz</a:t>
            </a:r>
            <a:r>
              <a:rPr lang="en-US" sz="1200" b="1" dirty="0"/>
              <a:t> glass of </a:t>
            </a:r>
            <a:r>
              <a:rPr lang="en-US" sz="1200" b="1" dirty="0" smtClean="0"/>
              <a:t>Milk</a:t>
            </a:r>
            <a:endParaRPr lang="en-US" sz="1200" b="1" dirty="0"/>
          </a:p>
          <a:p>
            <a:pPr marL="0" indent="0">
              <a:buNone/>
            </a:pPr>
            <a:r>
              <a:rPr lang="en-US" sz="1200" b="1" dirty="0"/>
              <a:t>Snack</a:t>
            </a:r>
          </a:p>
          <a:p>
            <a:r>
              <a:rPr lang="en-US" sz="1200" b="1" dirty="0"/>
              <a:t>Chocolate </a:t>
            </a:r>
            <a:r>
              <a:rPr lang="en-US" sz="1200" b="1" dirty="0" smtClean="0"/>
              <a:t>Pudding</a:t>
            </a:r>
            <a:endParaRPr lang="en-US" sz="1200" b="1" dirty="0"/>
          </a:p>
        </p:txBody>
      </p:sp>
      <p:pic>
        <p:nvPicPr>
          <p:cNvPr id="5" name="Content Placeholder 4"/>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4876800" y="1676400"/>
            <a:ext cx="4190999" cy="4190999"/>
          </a:xfrm>
        </p:spPr>
      </p:pic>
      <p:sp>
        <p:nvSpPr>
          <p:cNvPr id="4" name="Title 3"/>
          <p:cNvSpPr>
            <a:spLocks noGrp="1"/>
          </p:cNvSpPr>
          <p:nvPr>
            <p:ph type="title"/>
          </p:nvPr>
        </p:nvSpPr>
        <p:spPr>
          <a:xfrm>
            <a:off x="533400" y="-13648"/>
            <a:ext cx="7924800" cy="1309048"/>
          </a:xfrm>
        </p:spPr>
        <p:txBody>
          <a:bodyPr/>
          <a:lstStyle/>
          <a:p>
            <a:pPr algn="ctr"/>
            <a:r>
              <a:rPr lang="en-US" sz="4000" dirty="0">
                <a:solidFill>
                  <a:srgbClr val="FFC000"/>
                </a:solidFill>
              </a:rPr>
              <a:t>5 days of sample menus for pregnant women </a:t>
            </a:r>
          </a:p>
        </p:txBody>
      </p:sp>
    </p:spTree>
    <p:extLst>
      <p:ext uri="{BB962C8B-B14F-4D97-AF65-F5344CB8AC3E}">
        <p14:creationId xmlns:p14="http://schemas.microsoft.com/office/powerpoint/2010/main" val="745647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236"/>
            <a:ext cx="7924800" cy="914400"/>
          </a:xfrm>
        </p:spPr>
        <p:txBody>
          <a:bodyPr/>
          <a:lstStyle/>
          <a:p>
            <a:pPr algn="ctr"/>
            <a:r>
              <a:rPr lang="en-US" sz="4000" dirty="0" smtClean="0">
                <a:solidFill>
                  <a:srgbClr val="FFC000"/>
                </a:solidFill>
                <a:latin typeface="Algerian" panose="04020705040A02060702" pitchFamily="82" charset="0"/>
              </a:rPr>
              <a:t>Different Childbirths</a:t>
            </a:r>
            <a:endParaRPr lang="en-US" sz="4000" dirty="0">
              <a:solidFill>
                <a:srgbClr val="FFC000"/>
              </a:solidFill>
              <a:latin typeface="Algerian" panose="04020705040A02060702" pitchFamily="82" charset="0"/>
            </a:endParaRPr>
          </a:p>
        </p:txBody>
      </p:sp>
      <p:sp>
        <p:nvSpPr>
          <p:cNvPr id="3" name="Content Placeholder 2"/>
          <p:cNvSpPr>
            <a:spLocks noGrp="1"/>
          </p:cNvSpPr>
          <p:nvPr>
            <p:ph sz="quarter" idx="13"/>
          </p:nvPr>
        </p:nvSpPr>
        <p:spPr/>
        <p:txBody>
          <a:bodyPr>
            <a:normAutofit/>
          </a:bodyPr>
          <a:lstStyle/>
          <a:p>
            <a:r>
              <a:rPr lang="en-US" sz="3600" dirty="0" smtClean="0">
                <a:latin typeface="Bradley Hand ITC" panose="03070402050302030203" pitchFamily="66" charset="0"/>
              </a:rPr>
              <a:t>The different types of births were: </a:t>
            </a:r>
          </a:p>
          <a:p>
            <a:pPr>
              <a:buFont typeface="Wingdings" panose="05000000000000000000" pitchFamily="2" charset="2"/>
              <a:buChar char="q"/>
            </a:pPr>
            <a:r>
              <a:rPr lang="en-US" sz="3600" dirty="0" smtClean="0">
                <a:latin typeface="Bradley Hand ITC" panose="03070402050302030203" pitchFamily="66" charset="0"/>
              </a:rPr>
              <a:t>water birth</a:t>
            </a:r>
          </a:p>
          <a:p>
            <a:pPr>
              <a:buFont typeface="Wingdings" panose="05000000000000000000" pitchFamily="2" charset="2"/>
              <a:buChar char="q"/>
            </a:pPr>
            <a:r>
              <a:rPr lang="en-US" sz="3600" dirty="0" smtClean="0">
                <a:latin typeface="Bradley Hand ITC" panose="03070402050302030203" pitchFamily="66" charset="0"/>
              </a:rPr>
              <a:t>natural birth</a:t>
            </a:r>
          </a:p>
          <a:p>
            <a:pPr>
              <a:buFont typeface="Wingdings" panose="05000000000000000000" pitchFamily="2" charset="2"/>
              <a:buChar char="q"/>
            </a:pPr>
            <a:r>
              <a:rPr lang="en-US" sz="3600" dirty="0" smtClean="0">
                <a:latin typeface="Bradley Hand ITC" panose="03070402050302030203" pitchFamily="66" charset="0"/>
              </a:rPr>
              <a:t>C-section</a:t>
            </a:r>
          </a:p>
          <a:p>
            <a:pPr>
              <a:buFont typeface="Wingdings" panose="05000000000000000000" pitchFamily="2" charset="2"/>
              <a:buChar char="q"/>
            </a:pPr>
            <a:r>
              <a:rPr lang="en-US" sz="3600" dirty="0" smtClean="0">
                <a:latin typeface="Bradley Hand ITC" panose="03070402050302030203" pitchFamily="66" charset="0"/>
              </a:rPr>
              <a:t>home births</a:t>
            </a:r>
            <a:endParaRPr lang="en-US" sz="3600" dirty="0">
              <a:latin typeface="Bradley Hand ITC" panose="03070402050302030203" pitchFamily="66" charset="0"/>
            </a:endParaRPr>
          </a:p>
        </p:txBody>
      </p:sp>
    </p:spTree>
    <p:extLst>
      <p:ext uri="{BB962C8B-B14F-4D97-AF65-F5344CB8AC3E}">
        <p14:creationId xmlns:p14="http://schemas.microsoft.com/office/powerpoint/2010/main" val="3454093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1845"/>
            <a:ext cx="7924800" cy="1143000"/>
          </a:xfrm>
        </p:spPr>
        <p:txBody>
          <a:bodyPr/>
          <a:lstStyle/>
          <a:p>
            <a:pPr algn="ctr"/>
            <a:r>
              <a:rPr lang="en-US" sz="4400" dirty="0" smtClean="0">
                <a:solidFill>
                  <a:srgbClr val="FFC000"/>
                </a:solidFill>
                <a:latin typeface="Algerian" panose="04020705040A02060702" pitchFamily="82" charset="0"/>
              </a:rPr>
              <a:t>Purpose of presentation</a:t>
            </a:r>
            <a:endParaRPr lang="en-US" sz="4400" dirty="0">
              <a:solidFill>
                <a:srgbClr val="FFC000"/>
              </a:solidFill>
              <a:latin typeface="Algerian" panose="04020705040A02060702" pitchFamily="82" charset="0"/>
            </a:endParaRPr>
          </a:p>
        </p:txBody>
      </p:sp>
      <p:sp>
        <p:nvSpPr>
          <p:cNvPr id="3" name="Content Placeholder 2"/>
          <p:cNvSpPr>
            <a:spLocks noGrp="1"/>
          </p:cNvSpPr>
          <p:nvPr>
            <p:ph sz="quarter" idx="13"/>
          </p:nvPr>
        </p:nvSpPr>
        <p:spPr>
          <a:xfrm>
            <a:off x="609600" y="1981200"/>
            <a:ext cx="7924800" cy="3276600"/>
          </a:xfrm>
        </p:spPr>
        <p:txBody>
          <a:bodyPr>
            <a:normAutofit/>
          </a:bodyPr>
          <a:lstStyle/>
          <a:p>
            <a:r>
              <a:rPr lang="en-US" sz="2400" b="1" dirty="0" smtClean="0">
                <a:latin typeface="Bradley Hand ITC" panose="03070402050302030203" pitchFamily="66" charset="0"/>
              </a:rPr>
              <a:t>The purpose of this project is to help pregnant women out. I am doing this project to give pregnant women better things to look at and to do while they are the way that they are. This information that I will give is to help them make great choices and do what they are suppose to be doing while they are with child. This project is to show them the good and bad during pregnancy. The project is to show what you can and can’t do. </a:t>
            </a:r>
            <a:endParaRPr lang="en-US" sz="2400" b="1" dirty="0">
              <a:latin typeface="Bradley Hand ITC" panose="03070402050302030203" pitchFamily="66" charset="0"/>
            </a:endParaRPr>
          </a:p>
        </p:txBody>
      </p:sp>
    </p:spTree>
    <p:extLst>
      <p:ext uri="{BB962C8B-B14F-4D97-AF65-F5344CB8AC3E}">
        <p14:creationId xmlns:p14="http://schemas.microsoft.com/office/powerpoint/2010/main" val="3489000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609600" y="1524000"/>
            <a:ext cx="3733800" cy="4800600"/>
          </a:xfrm>
        </p:spPr>
        <p:txBody>
          <a:bodyPr>
            <a:normAutofit fontScale="85000" lnSpcReduction="20000"/>
          </a:bodyPr>
          <a:lstStyle/>
          <a:p>
            <a:pPr marL="0" indent="0" algn="ctr">
              <a:buNone/>
            </a:pPr>
            <a:r>
              <a:rPr lang="en-US" sz="3100" b="1" u="sng" dirty="0" smtClean="0">
                <a:latin typeface="Bradley Hand ITC" panose="03070402050302030203" pitchFamily="66" charset="0"/>
              </a:rPr>
              <a:t>Walking </a:t>
            </a:r>
            <a:endParaRPr lang="en-US" sz="2000" b="1" u="sng" dirty="0" smtClean="0">
              <a:latin typeface="Bradley Hand ITC" panose="03070402050302030203" pitchFamily="66" charset="0"/>
            </a:endParaRPr>
          </a:p>
          <a:p>
            <a:pPr>
              <a:buFont typeface="Wingdings" panose="05000000000000000000" pitchFamily="2" charset="2"/>
              <a:buChar char="q"/>
            </a:pPr>
            <a:r>
              <a:rPr lang="en-US" sz="2800" b="1" dirty="0" smtClean="0">
                <a:latin typeface="Bradley Hand ITC" panose="03070402050302030203" pitchFamily="66" charset="0"/>
              </a:rPr>
              <a:t>One </a:t>
            </a:r>
            <a:r>
              <a:rPr lang="en-US" sz="2800" b="1" dirty="0">
                <a:latin typeface="Bradley Hand ITC" panose="03070402050302030203" pitchFamily="66" charset="0"/>
              </a:rPr>
              <a:t>of the best cardiovascular exercises for pregnant women, walking keeps you fit without jarring your knees and ankles. It's also easy to do almost anywhere, doesn't require any equipment beyond a good pair of supportive shoes, and is safe throughout all nine months of pregnancy.</a:t>
            </a:r>
          </a:p>
          <a:p>
            <a:endParaRPr lang="en-US" dirty="0"/>
          </a:p>
        </p:txBody>
      </p:sp>
      <p:pic>
        <p:nvPicPr>
          <p:cNvPr id="5" name="Content Placeholder 4"/>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4800600" y="1790700"/>
            <a:ext cx="3733800" cy="3733800"/>
          </a:xfrm>
        </p:spPr>
      </p:pic>
      <p:sp>
        <p:nvSpPr>
          <p:cNvPr id="4" name="Title 3"/>
          <p:cNvSpPr>
            <a:spLocks noGrp="1"/>
          </p:cNvSpPr>
          <p:nvPr>
            <p:ph type="title"/>
          </p:nvPr>
        </p:nvSpPr>
        <p:spPr>
          <a:xfrm>
            <a:off x="609600" y="0"/>
            <a:ext cx="7924800" cy="1143000"/>
          </a:xfrm>
        </p:spPr>
        <p:txBody>
          <a:bodyPr/>
          <a:lstStyle/>
          <a:p>
            <a:pPr algn="ctr"/>
            <a:r>
              <a:rPr lang="en-US" sz="4000" dirty="0" smtClean="0">
                <a:solidFill>
                  <a:srgbClr val="FFC000"/>
                </a:solidFill>
                <a:latin typeface="Algerian" panose="04020705040A02060702" pitchFamily="82" charset="0"/>
              </a:rPr>
              <a:t>1</a:t>
            </a:r>
            <a:r>
              <a:rPr lang="en-US" sz="4000" baseline="30000" dirty="0" smtClean="0">
                <a:solidFill>
                  <a:srgbClr val="FFC000"/>
                </a:solidFill>
                <a:latin typeface="Algerian" panose="04020705040A02060702" pitchFamily="82" charset="0"/>
              </a:rPr>
              <a:t>st</a:t>
            </a:r>
            <a:r>
              <a:rPr lang="en-US" sz="4000" dirty="0" smtClean="0">
                <a:solidFill>
                  <a:srgbClr val="FFC000"/>
                </a:solidFill>
                <a:latin typeface="Algerian" panose="04020705040A02060702" pitchFamily="82" charset="0"/>
              </a:rPr>
              <a:t> Exercise for pregnancy</a:t>
            </a:r>
            <a:endParaRPr lang="en-US" sz="4000" dirty="0">
              <a:solidFill>
                <a:srgbClr val="FFC000"/>
              </a:solidFill>
              <a:latin typeface="Algerian" panose="04020705040A02060702" pitchFamily="82" charset="0"/>
            </a:endParaRPr>
          </a:p>
        </p:txBody>
      </p:sp>
    </p:spTree>
    <p:extLst>
      <p:ext uri="{BB962C8B-B14F-4D97-AF65-F5344CB8AC3E}">
        <p14:creationId xmlns:p14="http://schemas.microsoft.com/office/powerpoint/2010/main" val="2537518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876800" y="1143000"/>
            <a:ext cx="3733800" cy="4724400"/>
          </a:xfrm>
        </p:spPr>
        <p:txBody>
          <a:bodyPr>
            <a:normAutofit fontScale="85000" lnSpcReduction="20000"/>
          </a:bodyPr>
          <a:lstStyle/>
          <a:p>
            <a:pPr marL="0" indent="0" algn="ctr">
              <a:buNone/>
            </a:pPr>
            <a:r>
              <a:rPr lang="en-US" sz="2600" b="1" u="sng" dirty="0" smtClean="0">
                <a:latin typeface="Bradley Hand ITC" panose="03070402050302030203" pitchFamily="66" charset="0"/>
              </a:rPr>
              <a:t>Swimming</a:t>
            </a:r>
            <a:endParaRPr lang="en-US" dirty="0"/>
          </a:p>
          <a:p>
            <a:pPr>
              <a:buFont typeface="Wingdings" panose="05000000000000000000" pitchFamily="2" charset="2"/>
              <a:buChar char="q"/>
            </a:pPr>
            <a:r>
              <a:rPr lang="en-US" sz="2600" b="1" dirty="0" smtClean="0">
                <a:latin typeface="Bradley Hand ITC" panose="03070402050302030203" pitchFamily="66" charset="0"/>
              </a:rPr>
              <a:t>Healthcare </a:t>
            </a:r>
            <a:r>
              <a:rPr lang="en-US" sz="2600" b="1" dirty="0">
                <a:latin typeface="Bradley Hand ITC" panose="03070402050302030203" pitchFamily="66" charset="0"/>
              </a:rPr>
              <a:t>providers and fitness experts hail swimming as the best and safest exercise for pregnant women. Swimming is ideal because it exercises both large muscle groups (arms and legs), provides cardiovascular benefits, and allows expectant women to feel weightless despite the extra pounds of pregnancy</a:t>
            </a:r>
          </a:p>
        </p:txBody>
      </p:sp>
      <p:pic>
        <p:nvPicPr>
          <p:cNvPr id="5" name="Content Placeholder 4"/>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457200" y="1981200"/>
            <a:ext cx="4183670" cy="2752070"/>
          </a:xfrm>
        </p:spPr>
      </p:pic>
      <p:sp>
        <p:nvSpPr>
          <p:cNvPr id="4" name="Title 3"/>
          <p:cNvSpPr>
            <a:spLocks noGrp="1"/>
          </p:cNvSpPr>
          <p:nvPr>
            <p:ph type="title"/>
          </p:nvPr>
        </p:nvSpPr>
        <p:spPr>
          <a:xfrm>
            <a:off x="457200" y="0"/>
            <a:ext cx="7924800" cy="1066800"/>
          </a:xfrm>
        </p:spPr>
        <p:txBody>
          <a:bodyPr/>
          <a:lstStyle/>
          <a:p>
            <a:pPr algn="ctr"/>
            <a:r>
              <a:rPr lang="en-US" sz="4000" dirty="0" smtClean="0">
                <a:solidFill>
                  <a:srgbClr val="FFC000"/>
                </a:solidFill>
                <a:latin typeface="Algerian" panose="04020705040A02060702" pitchFamily="82" charset="0"/>
              </a:rPr>
              <a:t>2</a:t>
            </a:r>
            <a:r>
              <a:rPr lang="en-US" sz="4000" baseline="30000" dirty="0" smtClean="0">
                <a:solidFill>
                  <a:srgbClr val="FFC000"/>
                </a:solidFill>
                <a:latin typeface="Algerian" panose="04020705040A02060702" pitchFamily="82" charset="0"/>
              </a:rPr>
              <a:t>ND</a:t>
            </a:r>
            <a:r>
              <a:rPr lang="en-US" sz="4000" dirty="0" smtClean="0">
                <a:solidFill>
                  <a:srgbClr val="FFC000"/>
                </a:solidFill>
                <a:latin typeface="Algerian" panose="04020705040A02060702" pitchFamily="82" charset="0"/>
              </a:rPr>
              <a:t> EXERCISE FOR PREGNANCY</a:t>
            </a:r>
            <a:endParaRPr lang="en-US" sz="4000" dirty="0">
              <a:solidFill>
                <a:srgbClr val="FFC000"/>
              </a:solidFill>
              <a:latin typeface="Algerian" panose="04020705040A02060702" pitchFamily="82" charset="0"/>
            </a:endParaRPr>
          </a:p>
        </p:txBody>
      </p:sp>
    </p:spTree>
    <p:extLst>
      <p:ext uri="{BB962C8B-B14F-4D97-AF65-F5344CB8AC3E}">
        <p14:creationId xmlns:p14="http://schemas.microsoft.com/office/powerpoint/2010/main" val="2642777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609600" y="1524000"/>
            <a:ext cx="3733800" cy="4343400"/>
          </a:xfrm>
        </p:spPr>
        <p:txBody>
          <a:bodyPr>
            <a:normAutofit lnSpcReduction="10000"/>
          </a:bodyPr>
          <a:lstStyle/>
          <a:p>
            <a:pPr marL="0" indent="0" algn="ctr">
              <a:buNone/>
            </a:pPr>
            <a:r>
              <a:rPr lang="en-US" sz="2400" b="1" u="sng" dirty="0" smtClean="0">
                <a:latin typeface="Bradley Hand ITC" panose="03070402050302030203" pitchFamily="66" charset="0"/>
              </a:rPr>
              <a:t>Low-impact aerobics</a:t>
            </a:r>
            <a:endParaRPr lang="en-US" dirty="0"/>
          </a:p>
          <a:p>
            <a:pPr>
              <a:buFont typeface="Wingdings" panose="05000000000000000000" pitchFamily="2" charset="2"/>
              <a:buChar char="q"/>
            </a:pPr>
            <a:r>
              <a:rPr lang="en-US" sz="2400" b="1" dirty="0" smtClean="0">
                <a:latin typeface="Bradley Hand ITC" panose="03070402050302030203" pitchFamily="66" charset="0"/>
              </a:rPr>
              <a:t>Aerobic </a:t>
            </a:r>
            <a:r>
              <a:rPr lang="en-US" sz="2400" b="1" dirty="0">
                <a:latin typeface="Bradley Hand ITC" panose="03070402050302030203" pitchFamily="66" charset="0"/>
              </a:rPr>
              <a:t>exercise strengthens your heart and tones your body. And if you take a class for pregnant women, you'll enjoy the camaraderie of other moms-to-be and feel reassured that each movement is safe for you and your baby.</a:t>
            </a:r>
          </a:p>
        </p:txBody>
      </p:sp>
      <p:pic>
        <p:nvPicPr>
          <p:cNvPr id="5" name="Content Placeholder 4"/>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4724400" y="2438400"/>
            <a:ext cx="4097020" cy="2438400"/>
          </a:xfrm>
        </p:spPr>
      </p:pic>
      <p:sp>
        <p:nvSpPr>
          <p:cNvPr id="4" name="Title 3"/>
          <p:cNvSpPr>
            <a:spLocks noGrp="1"/>
          </p:cNvSpPr>
          <p:nvPr>
            <p:ph type="title"/>
          </p:nvPr>
        </p:nvSpPr>
        <p:spPr>
          <a:xfrm>
            <a:off x="609600" y="0"/>
            <a:ext cx="7924800" cy="1143000"/>
          </a:xfrm>
        </p:spPr>
        <p:txBody>
          <a:bodyPr/>
          <a:lstStyle/>
          <a:p>
            <a:r>
              <a:rPr lang="en-US" sz="4000" dirty="0" smtClean="0">
                <a:solidFill>
                  <a:srgbClr val="FFC000"/>
                </a:solidFill>
                <a:latin typeface="Algerian" panose="04020705040A02060702" pitchFamily="82" charset="0"/>
              </a:rPr>
              <a:t>3</a:t>
            </a:r>
            <a:r>
              <a:rPr lang="en-US" sz="4000" baseline="30000" dirty="0" smtClean="0">
                <a:solidFill>
                  <a:srgbClr val="FFC000"/>
                </a:solidFill>
                <a:latin typeface="Algerian" panose="04020705040A02060702" pitchFamily="82" charset="0"/>
              </a:rPr>
              <a:t>rd</a:t>
            </a:r>
            <a:r>
              <a:rPr lang="en-US" sz="4000" dirty="0" smtClean="0">
                <a:solidFill>
                  <a:srgbClr val="FFC000"/>
                </a:solidFill>
                <a:latin typeface="Algerian" panose="04020705040A02060702" pitchFamily="82" charset="0"/>
              </a:rPr>
              <a:t> Exercise for pregnancy</a:t>
            </a:r>
            <a:endParaRPr lang="en-US" sz="4000" dirty="0">
              <a:solidFill>
                <a:srgbClr val="FFC000"/>
              </a:solidFill>
              <a:latin typeface="Algerian" panose="04020705040A02060702" pitchFamily="82" charset="0"/>
            </a:endParaRPr>
          </a:p>
        </p:txBody>
      </p:sp>
    </p:spTree>
    <p:extLst>
      <p:ext uri="{BB962C8B-B14F-4D97-AF65-F5344CB8AC3E}">
        <p14:creationId xmlns:p14="http://schemas.microsoft.com/office/powerpoint/2010/main" val="1148985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55120" y="2133600"/>
            <a:ext cx="3435880" cy="2667000"/>
          </a:xfrm>
        </p:spPr>
      </p:pic>
      <p:sp>
        <p:nvSpPr>
          <p:cNvPr id="3" name="Content Placeholder 2"/>
          <p:cNvSpPr>
            <a:spLocks noGrp="1"/>
          </p:cNvSpPr>
          <p:nvPr>
            <p:ph sz="quarter" idx="14"/>
          </p:nvPr>
        </p:nvSpPr>
        <p:spPr>
          <a:xfrm>
            <a:off x="4800600" y="1371600"/>
            <a:ext cx="3733800" cy="4343400"/>
          </a:xfrm>
        </p:spPr>
        <p:txBody>
          <a:bodyPr>
            <a:normAutofit/>
          </a:bodyPr>
          <a:lstStyle/>
          <a:p>
            <a:pPr marL="0" indent="0" algn="ctr">
              <a:buNone/>
            </a:pPr>
            <a:r>
              <a:rPr lang="en-US" sz="2400" b="1" u="sng" dirty="0" smtClean="0">
                <a:latin typeface="Bradley Hand ITC" panose="03070402050302030203" pitchFamily="66" charset="0"/>
              </a:rPr>
              <a:t>Dancing</a:t>
            </a:r>
            <a:endParaRPr lang="en-US" sz="2400" b="1" dirty="0">
              <a:latin typeface="Bradley Hand ITC" panose="03070402050302030203" pitchFamily="66" charset="0"/>
            </a:endParaRPr>
          </a:p>
          <a:p>
            <a:r>
              <a:rPr lang="en-US" sz="2400" b="1" dirty="0" smtClean="0">
                <a:latin typeface="Bradley Hand ITC" panose="03070402050302030203" pitchFamily="66" charset="0"/>
              </a:rPr>
              <a:t>You </a:t>
            </a:r>
            <a:r>
              <a:rPr lang="en-US" sz="2400" b="1" dirty="0">
                <a:latin typeface="Bradley Hand ITC" panose="03070402050302030203" pitchFamily="66" charset="0"/>
              </a:rPr>
              <a:t>can get your heart pumping by dancing to your favorite tunes in the comfort of your own living room, with a DVD, or at a dance class, but steer clear of routines that call for leaps, jumps, or twirls.</a:t>
            </a:r>
          </a:p>
        </p:txBody>
      </p:sp>
      <p:sp>
        <p:nvSpPr>
          <p:cNvPr id="4" name="Title 3"/>
          <p:cNvSpPr>
            <a:spLocks noGrp="1"/>
          </p:cNvSpPr>
          <p:nvPr>
            <p:ph type="title"/>
          </p:nvPr>
        </p:nvSpPr>
        <p:spPr>
          <a:xfrm>
            <a:off x="609600" y="0"/>
            <a:ext cx="7924800" cy="1143000"/>
          </a:xfrm>
        </p:spPr>
        <p:txBody>
          <a:bodyPr/>
          <a:lstStyle/>
          <a:p>
            <a:r>
              <a:rPr lang="en-US" sz="4000" dirty="0" smtClean="0">
                <a:solidFill>
                  <a:srgbClr val="FFC000"/>
                </a:solidFill>
                <a:latin typeface="Algerian" panose="04020705040A02060702" pitchFamily="82" charset="0"/>
              </a:rPr>
              <a:t>4</a:t>
            </a:r>
            <a:r>
              <a:rPr lang="en-US" sz="4000" baseline="30000" dirty="0" smtClean="0">
                <a:solidFill>
                  <a:srgbClr val="FFC000"/>
                </a:solidFill>
                <a:latin typeface="Algerian" panose="04020705040A02060702" pitchFamily="82" charset="0"/>
              </a:rPr>
              <a:t>th</a:t>
            </a:r>
            <a:r>
              <a:rPr lang="en-US" sz="4000" dirty="0" smtClean="0">
                <a:solidFill>
                  <a:srgbClr val="FFC000"/>
                </a:solidFill>
                <a:latin typeface="Algerian" panose="04020705040A02060702" pitchFamily="82" charset="0"/>
              </a:rPr>
              <a:t> exercise for pregnancy</a:t>
            </a:r>
            <a:endParaRPr lang="en-US" sz="4000" dirty="0">
              <a:solidFill>
                <a:srgbClr val="FFC000"/>
              </a:solidFill>
              <a:latin typeface="Algerian" panose="04020705040A02060702" pitchFamily="82" charset="0"/>
            </a:endParaRPr>
          </a:p>
        </p:txBody>
      </p:sp>
    </p:spTree>
    <p:extLst>
      <p:ext uri="{BB962C8B-B14F-4D97-AF65-F5344CB8AC3E}">
        <p14:creationId xmlns:p14="http://schemas.microsoft.com/office/powerpoint/2010/main" val="4148720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0" indent="0" algn="ctr">
              <a:buNone/>
            </a:pPr>
            <a:r>
              <a:rPr lang="en-US" sz="2400" b="1" u="sng" dirty="0" smtClean="0">
                <a:latin typeface="Bradley Hand ITC" panose="03070402050302030203" pitchFamily="66" charset="0"/>
              </a:rPr>
              <a:t>Stretching</a:t>
            </a:r>
          </a:p>
          <a:p>
            <a:pPr>
              <a:buFont typeface="Wingdings" panose="05000000000000000000" pitchFamily="2" charset="2"/>
              <a:buChar char="q"/>
            </a:pPr>
            <a:r>
              <a:rPr lang="en-US" sz="2400" b="1" dirty="0">
                <a:latin typeface="Bradley Hand ITC" panose="03070402050302030203" pitchFamily="66" charset="0"/>
              </a:rPr>
              <a:t>Stretching is wonderful for keeping your body limber and relaxed and preventing muscle strain. Add stretching to your cardiovascular exercises to get a complete workout.</a:t>
            </a:r>
          </a:p>
        </p:txBody>
      </p:sp>
      <p:pic>
        <p:nvPicPr>
          <p:cNvPr id="5" name="Content Placeholder 4"/>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4949876" y="2362200"/>
            <a:ext cx="3664262" cy="2438400"/>
          </a:xfrm>
        </p:spPr>
      </p:pic>
      <p:sp>
        <p:nvSpPr>
          <p:cNvPr id="4" name="Title 3"/>
          <p:cNvSpPr>
            <a:spLocks noGrp="1"/>
          </p:cNvSpPr>
          <p:nvPr>
            <p:ph type="title"/>
          </p:nvPr>
        </p:nvSpPr>
        <p:spPr>
          <a:xfrm>
            <a:off x="609600" y="4549"/>
            <a:ext cx="7924800" cy="1112838"/>
          </a:xfrm>
        </p:spPr>
        <p:txBody>
          <a:bodyPr/>
          <a:lstStyle/>
          <a:p>
            <a:pPr algn="ctr"/>
            <a:r>
              <a:rPr lang="en-US" sz="4000" dirty="0" smtClean="0">
                <a:solidFill>
                  <a:srgbClr val="FFC000"/>
                </a:solidFill>
                <a:latin typeface="Algerian" panose="04020705040A02060702" pitchFamily="82" charset="0"/>
              </a:rPr>
              <a:t>5</a:t>
            </a:r>
            <a:r>
              <a:rPr lang="en-US" sz="4000" baseline="30000" dirty="0" smtClean="0">
                <a:solidFill>
                  <a:srgbClr val="FFC000"/>
                </a:solidFill>
                <a:latin typeface="Algerian" panose="04020705040A02060702" pitchFamily="82" charset="0"/>
              </a:rPr>
              <a:t>th</a:t>
            </a:r>
            <a:r>
              <a:rPr lang="en-US" sz="4000" dirty="0" smtClean="0">
                <a:solidFill>
                  <a:srgbClr val="FFC000"/>
                </a:solidFill>
                <a:latin typeface="Algerian" panose="04020705040A02060702" pitchFamily="82" charset="0"/>
              </a:rPr>
              <a:t> Exercise for pregnancy</a:t>
            </a:r>
            <a:endParaRPr lang="en-US" sz="4000" dirty="0">
              <a:solidFill>
                <a:srgbClr val="FFC000"/>
              </a:solidFill>
              <a:latin typeface="Algerian" panose="04020705040A02060702" pitchFamily="82" charset="0"/>
            </a:endParaRPr>
          </a:p>
        </p:txBody>
      </p:sp>
    </p:spTree>
    <p:extLst>
      <p:ext uri="{BB962C8B-B14F-4D97-AF65-F5344CB8AC3E}">
        <p14:creationId xmlns:p14="http://schemas.microsoft.com/office/powerpoint/2010/main" val="3982597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81000" y="2133600"/>
            <a:ext cx="4007787" cy="2667000"/>
          </a:xfrm>
        </p:spPr>
      </p:pic>
      <p:sp>
        <p:nvSpPr>
          <p:cNvPr id="3" name="Content Placeholder 2"/>
          <p:cNvSpPr>
            <a:spLocks noGrp="1"/>
          </p:cNvSpPr>
          <p:nvPr>
            <p:ph sz="quarter" idx="14"/>
          </p:nvPr>
        </p:nvSpPr>
        <p:spPr/>
        <p:txBody>
          <a:bodyPr>
            <a:normAutofit lnSpcReduction="10000"/>
          </a:bodyPr>
          <a:lstStyle/>
          <a:p>
            <a:pPr marL="0" indent="0" algn="ctr">
              <a:buNone/>
            </a:pPr>
            <a:r>
              <a:rPr lang="en-US" sz="2400" b="1" u="sng" dirty="0" smtClean="0">
                <a:latin typeface="Bradley Hand ITC" panose="03070402050302030203" pitchFamily="66" charset="0"/>
              </a:rPr>
              <a:t>Yoga</a:t>
            </a:r>
          </a:p>
          <a:p>
            <a:pPr>
              <a:buFont typeface="Wingdings" panose="05000000000000000000" pitchFamily="2" charset="2"/>
              <a:buChar char="q"/>
            </a:pPr>
            <a:r>
              <a:rPr lang="en-US" sz="2400" b="1" dirty="0">
                <a:latin typeface="Bradley Hand ITC" panose="03070402050302030203" pitchFamily="66" charset="0"/>
              </a:rPr>
              <a:t>Yoga can help maintain muscle tone and keep you flexible with little if any impact on your joints. But you may have to augment a yoga regimen with walking or swimming several times a week to give your heart a workout.</a:t>
            </a:r>
          </a:p>
          <a:p>
            <a:pPr>
              <a:buFont typeface="Wingdings" panose="05000000000000000000" pitchFamily="2" charset="2"/>
              <a:buChar char="q"/>
            </a:pPr>
            <a:endParaRPr lang="en-US" b="1" u="sng" dirty="0">
              <a:latin typeface="Bradley Hand ITC" panose="03070402050302030203" pitchFamily="66" charset="0"/>
            </a:endParaRPr>
          </a:p>
        </p:txBody>
      </p:sp>
      <p:sp>
        <p:nvSpPr>
          <p:cNvPr id="4" name="Title 3"/>
          <p:cNvSpPr>
            <a:spLocks noGrp="1"/>
          </p:cNvSpPr>
          <p:nvPr>
            <p:ph type="title"/>
          </p:nvPr>
        </p:nvSpPr>
        <p:spPr>
          <a:xfrm>
            <a:off x="609600" y="0"/>
            <a:ext cx="7924800" cy="1143000"/>
          </a:xfrm>
        </p:spPr>
        <p:txBody>
          <a:bodyPr/>
          <a:lstStyle/>
          <a:p>
            <a:pPr algn="ctr"/>
            <a:r>
              <a:rPr lang="en-US" sz="4000" dirty="0" smtClean="0">
                <a:solidFill>
                  <a:srgbClr val="FFC000"/>
                </a:solidFill>
                <a:latin typeface="Algerian" panose="04020705040A02060702" pitchFamily="82" charset="0"/>
              </a:rPr>
              <a:t>6</a:t>
            </a:r>
            <a:r>
              <a:rPr lang="en-US" sz="4000" baseline="30000" dirty="0" smtClean="0">
                <a:solidFill>
                  <a:srgbClr val="FFC000"/>
                </a:solidFill>
                <a:latin typeface="Algerian" panose="04020705040A02060702" pitchFamily="82" charset="0"/>
              </a:rPr>
              <a:t>th</a:t>
            </a:r>
            <a:r>
              <a:rPr lang="en-US" sz="4000" dirty="0" smtClean="0">
                <a:solidFill>
                  <a:srgbClr val="FFC000"/>
                </a:solidFill>
                <a:latin typeface="Algerian" panose="04020705040A02060702" pitchFamily="82" charset="0"/>
              </a:rPr>
              <a:t> exercise for pregnancy</a:t>
            </a:r>
            <a:endParaRPr lang="en-US" sz="4000" dirty="0">
              <a:solidFill>
                <a:srgbClr val="FFC000"/>
              </a:solidFill>
              <a:latin typeface="Algerian" panose="04020705040A02060702" pitchFamily="82" charset="0"/>
            </a:endParaRPr>
          </a:p>
        </p:txBody>
      </p:sp>
    </p:spTree>
    <p:extLst>
      <p:ext uri="{BB962C8B-B14F-4D97-AF65-F5344CB8AC3E}">
        <p14:creationId xmlns:p14="http://schemas.microsoft.com/office/powerpoint/2010/main" val="4106885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784746"/>
          </a:xfrm>
        </p:spPr>
        <p:txBody>
          <a:bodyPr/>
          <a:lstStyle/>
          <a:p>
            <a:pPr algn="ctr"/>
            <a:r>
              <a:rPr lang="en-US" sz="4000" dirty="0" smtClean="0">
                <a:solidFill>
                  <a:srgbClr val="FFC000"/>
                </a:solidFill>
                <a:latin typeface="Algerian" panose="04020705040A02060702" pitchFamily="82" charset="0"/>
              </a:rPr>
              <a:t>Dietary Guidelines</a:t>
            </a:r>
            <a:endParaRPr lang="en-US" sz="4000" dirty="0">
              <a:solidFill>
                <a:srgbClr val="FFC000"/>
              </a:solidFill>
              <a:latin typeface="Algerian" panose="04020705040A02060702" pitchFamily="82" charset="0"/>
            </a:endParaRPr>
          </a:p>
        </p:txBody>
      </p:sp>
      <p:sp>
        <p:nvSpPr>
          <p:cNvPr id="3" name="Content Placeholder 2"/>
          <p:cNvSpPr>
            <a:spLocks noGrp="1"/>
          </p:cNvSpPr>
          <p:nvPr>
            <p:ph sz="quarter" idx="13"/>
          </p:nvPr>
        </p:nvSpPr>
        <p:spPr>
          <a:xfrm>
            <a:off x="152400" y="762000"/>
            <a:ext cx="8839200" cy="5867400"/>
          </a:xfrm>
        </p:spPr>
        <p:txBody>
          <a:bodyPr>
            <a:normAutofit fontScale="70000" lnSpcReduction="20000"/>
          </a:bodyPr>
          <a:lstStyle/>
          <a:p>
            <a:pPr marL="0" indent="0">
              <a:buNone/>
            </a:pPr>
            <a:r>
              <a:rPr lang="en-US" sz="2300" b="1" dirty="0">
                <a:latin typeface="Agency FB" panose="020B0503020202020204" pitchFamily="34" charset="0"/>
              </a:rPr>
              <a:t>Whole grains</a:t>
            </a:r>
          </a:p>
          <a:p>
            <a:r>
              <a:rPr lang="en-US" sz="2300" dirty="0">
                <a:latin typeface="Agency FB" panose="020B0503020202020204" pitchFamily="34" charset="0"/>
              </a:rPr>
              <a:t>Enriched, whole-grain breads and cereals are fortified with folic acid and iron and have more fiber than white bread and rice. Work whole grains into your day: oatmeal for breakfast, a sandwich on whole-grain bread at lunch, and whole-wheat pasta or brown rice for dinner. </a:t>
            </a:r>
          </a:p>
          <a:p>
            <a:pPr marL="0" indent="0">
              <a:buNone/>
            </a:pPr>
            <a:r>
              <a:rPr lang="en-US" sz="2300" b="1" dirty="0">
                <a:latin typeface="Agency FB" panose="020B0503020202020204" pitchFamily="34" charset="0"/>
              </a:rPr>
              <a:t>Beans</a:t>
            </a:r>
          </a:p>
          <a:p>
            <a:r>
              <a:rPr lang="en-US" sz="2300" dirty="0">
                <a:latin typeface="Agency FB" panose="020B0503020202020204" pitchFamily="34" charset="0"/>
              </a:rPr>
              <a:t>Add black beans, white beans, pinto beans, lentils, black-eyed peas, and kidney, garbanzo, or soy beans to your diet. Try them in chili and soups, salads, and pasta dishes. Besides providing protein and fiber, they are also good sources of key nutrients, such as iron, folate, calcium, and zinc. </a:t>
            </a:r>
          </a:p>
          <a:p>
            <a:pPr marL="0" indent="0">
              <a:buNone/>
            </a:pPr>
            <a:r>
              <a:rPr lang="en-US" sz="2300" b="1" dirty="0" smtClean="0">
                <a:latin typeface="Agency FB" panose="020B0503020202020204" pitchFamily="34" charset="0"/>
              </a:rPr>
              <a:t>Salmon</a:t>
            </a:r>
            <a:endParaRPr lang="en-US" sz="2300" b="1" dirty="0">
              <a:latin typeface="Agency FB" panose="020B0503020202020204" pitchFamily="34" charset="0"/>
            </a:endParaRPr>
          </a:p>
          <a:p>
            <a:r>
              <a:rPr lang="en-US" sz="2300" dirty="0">
                <a:latin typeface="Agency FB" panose="020B0503020202020204" pitchFamily="34" charset="0"/>
              </a:rPr>
              <a:t>Omega-3 fatty acids are good for your baby's brain and eyes, and salmon is a great source. Plus it provides protein and B vitamins. Salmon is also relatively low in mercury compared to other fish. Try it grilled, broiled, or on a salad. You can safely eat up to 12 ounces of low-mercury fish, such as salmon, per week.  </a:t>
            </a:r>
          </a:p>
          <a:p>
            <a:pPr marL="0" indent="0">
              <a:buNone/>
            </a:pPr>
            <a:r>
              <a:rPr lang="en-US" sz="2300" b="1" dirty="0">
                <a:latin typeface="Agency FB" panose="020B0503020202020204" pitchFamily="34" charset="0"/>
              </a:rPr>
              <a:t>Eggs</a:t>
            </a:r>
          </a:p>
          <a:p>
            <a:r>
              <a:rPr lang="en-US" sz="2300" dirty="0">
                <a:latin typeface="Agency FB" panose="020B0503020202020204" pitchFamily="34" charset="0"/>
              </a:rPr>
              <a:t>Eggs are versatile and a good source of protein that provides amino acids you and your baby need. They contain more than a dozen vitamins and minerals, including choline, which is good for baby's brain development. However, be sure not to eat undercooked or raw eggs. </a:t>
            </a:r>
          </a:p>
          <a:p>
            <a:pPr marL="0" indent="0">
              <a:buNone/>
            </a:pPr>
            <a:r>
              <a:rPr lang="en-US" sz="2300" b="1" dirty="0">
                <a:latin typeface="Agency FB" panose="020B0503020202020204" pitchFamily="34" charset="0"/>
              </a:rPr>
              <a:t>Berries</a:t>
            </a:r>
          </a:p>
          <a:p>
            <a:r>
              <a:rPr lang="en-US" sz="2300" dirty="0">
                <a:latin typeface="Agency FB" panose="020B0503020202020204" pitchFamily="34" charset="0"/>
              </a:rPr>
              <a:t>Blueberries, raspberries, and blackberries are delicious snacks and taste great in pancakes and on top of cereal. Berries are packed with vitamin C, potassium, folate, and fiber</a:t>
            </a:r>
            <a:r>
              <a:rPr lang="en-US" sz="2300" dirty="0" smtClean="0">
                <a:latin typeface="Agency FB" panose="020B0503020202020204" pitchFamily="34" charset="0"/>
              </a:rPr>
              <a:t>.</a:t>
            </a:r>
            <a:endParaRPr lang="en-US" sz="2300" dirty="0">
              <a:latin typeface="Agency FB" panose="020B0503020202020204" pitchFamily="34" charset="0"/>
            </a:endParaRPr>
          </a:p>
          <a:p>
            <a:pPr marL="0" indent="0">
              <a:buNone/>
            </a:pPr>
            <a:r>
              <a:rPr lang="en-US" sz="2300" b="1" dirty="0">
                <a:latin typeface="Agency FB" panose="020B0503020202020204" pitchFamily="34" charset="0"/>
              </a:rPr>
              <a:t>Low-fat yogurt</a:t>
            </a:r>
          </a:p>
          <a:p>
            <a:r>
              <a:rPr lang="en-US" sz="2300" dirty="0">
                <a:latin typeface="Agency FB" panose="020B0503020202020204" pitchFamily="34" charset="0"/>
              </a:rPr>
              <a:t>One cup of plain, low-fat yogurt has more calcium than milk, is high in protein, and doesn’t have the added sugar of flavored yogurts. Dress it up with fruit or crunchy, whole-grain cereal. </a:t>
            </a:r>
          </a:p>
          <a:p>
            <a:pPr marL="0" indent="0">
              <a:buNone/>
            </a:pPr>
            <a:endParaRPr lang="en-US" dirty="0"/>
          </a:p>
        </p:txBody>
      </p:sp>
    </p:spTree>
    <p:extLst>
      <p:ext uri="{BB962C8B-B14F-4D97-AF65-F5344CB8AC3E}">
        <p14:creationId xmlns:p14="http://schemas.microsoft.com/office/powerpoint/2010/main" val="2197673890"/>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126</TotalTime>
  <Words>1016</Words>
  <Application>Microsoft Office PowerPoint</Application>
  <PresentationFormat>On-screen Show (4:3)</PresentationFormat>
  <Paragraphs>70</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Agency FB</vt:lpstr>
      <vt:lpstr>Algerian</vt:lpstr>
      <vt:lpstr>Arial</vt:lpstr>
      <vt:lpstr>Arial Narrow</vt:lpstr>
      <vt:lpstr>Bradley Hand ITC</vt:lpstr>
      <vt:lpstr>Wingdings</vt:lpstr>
      <vt:lpstr>Horizon</vt:lpstr>
      <vt:lpstr>Expecting Mothers Project</vt:lpstr>
      <vt:lpstr>Purpose of presentation</vt:lpstr>
      <vt:lpstr>1st Exercise for pregnancy</vt:lpstr>
      <vt:lpstr>2ND EXERCISE FOR PREGNANCY</vt:lpstr>
      <vt:lpstr>3rd Exercise for pregnancy</vt:lpstr>
      <vt:lpstr>4th exercise for pregnancy</vt:lpstr>
      <vt:lpstr>5th Exercise for pregnancy</vt:lpstr>
      <vt:lpstr>6th exercise for pregnancy</vt:lpstr>
      <vt:lpstr>Dietary Guidelines</vt:lpstr>
      <vt:lpstr>Appropriate clothing for pregnancy</vt:lpstr>
      <vt:lpstr>Changes Pregnant women go through</vt:lpstr>
      <vt:lpstr>5 days of sample casual outfits</vt:lpstr>
      <vt:lpstr>5 days of sample work/professional/business outfits</vt:lpstr>
      <vt:lpstr>5 days of sample menus for pregnant women </vt:lpstr>
      <vt:lpstr>Different Childbirths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Expecting Mothers Project</dc:title>
  <dc:creator>QUINTESSA . CALHOUN</dc:creator>
  <cp:lastModifiedBy>Brittany Wills</cp:lastModifiedBy>
  <cp:revision>25</cp:revision>
  <dcterms:created xsi:type="dcterms:W3CDTF">2014-02-07T20:16:52Z</dcterms:created>
  <dcterms:modified xsi:type="dcterms:W3CDTF">2014-04-21T19:16:08Z</dcterms:modified>
</cp:coreProperties>
</file>